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5" r:id="rId9"/>
    <p:sldId id="266" r:id="rId10"/>
    <p:sldId id="261" r:id="rId11"/>
    <p:sldId id="262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9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8AFBA-2C6F-7048-844C-9C66F0DF99FF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effectLst>
                  <a:glow rad="228600">
                    <a:schemeClr val="accent1">
                      <a:alpha val="75000"/>
                    </a:schemeClr>
                  </a:glow>
                </a:effectLst>
                <a:latin typeface="Arial Black"/>
                <a:cs typeface="Arial Black"/>
              </a:rPr>
              <a:t>El </a:t>
            </a:r>
            <a:r>
              <a:rPr lang="en-US" dirty="0" err="1" smtClean="0">
                <a:effectLst>
                  <a:glow rad="228600">
                    <a:schemeClr val="accent1">
                      <a:alpha val="75000"/>
                    </a:schemeClr>
                  </a:glow>
                </a:effectLst>
                <a:latin typeface="Arial Black"/>
                <a:cs typeface="Arial Black"/>
              </a:rPr>
              <a:t>pretérito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en-US" dirty="0" smtClean="0"/>
              <a:t>Sra. </a:t>
            </a:r>
            <a:r>
              <a:rPr lang="en-US" dirty="0" err="1" smtClean="0"/>
              <a:t>Prine</a:t>
            </a:r>
            <a:endParaRPr lang="en-US" dirty="0" smtClean="0"/>
          </a:p>
          <a:p>
            <a:r>
              <a:rPr lang="en-US" dirty="0" err="1" smtClean="0"/>
              <a:t>Español</a:t>
            </a:r>
            <a:r>
              <a:rPr lang="en-US" dirty="0" smtClean="0"/>
              <a:t> 2</a:t>
            </a:r>
          </a:p>
          <a:p>
            <a:r>
              <a:rPr lang="en-US" dirty="0" smtClean="0"/>
              <a:t>2010-2011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verb </a:t>
            </a:r>
            <a:r>
              <a:rPr lang="en-US" dirty="0" err="1" smtClean="0"/>
              <a:t>ver</a:t>
            </a:r>
            <a:r>
              <a:rPr lang="en-US" dirty="0" smtClean="0"/>
              <a:t> is regular in the </a:t>
            </a:r>
            <a:r>
              <a:rPr lang="en-US" dirty="0" smtClean="0"/>
              <a:t>preterit.</a:t>
            </a:r>
            <a:endParaRPr lang="en-US" dirty="0" smtClean="0"/>
          </a:p>
          <a:p>
            <a:r>
              <a:rPr lang="en-US" dirty="0" smtClean="0"/>
              <a:t>The only difference is there are NO accent marks.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662" y="3428999"/>
            <a:ext cx="5456684" cy="21472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cosa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Verbs that end in –car, -gar and –</a:t>
            </a:r>
            <a:r>
              <a:rPr lang="en-US" dirty="0" err="1" smtClean="0"/>
              <a:t>zar</a:t>
            </a:r>
            <a:r>
              <a:rPr lang="en-US" dirty="0" smtClean="0"/>
              <a:t> have a spelling change in the </a:t>
            </a:r>
            <a:r>
              <a:rPr lang="en-US" dirty="0" err="1" smtClean="0"/>
              <a:t>Yo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Buscar</a:t>
            </a:r>
            <a:r>
              <a:rPr lang="en-US" dirty="0" smtClean="0"/>
              <a:t>		     	</a:t>
            </a:r>
            <a:r>
              <a:rPr lang="en-US" dirty="0" err="1" smtClean="0"/>
              <a:t>c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qu</a:t>
            </a:r>
            <a:r>
              <a:rPr lang="en-US" dirty="0" smtClean="0">
                <a:sym typeface="Wingdings"/>
              </a:rPr>
              <a:t>	           	</a:t>
            </a:r>
            <a:r>
              <a:rPr lang="en-US" dirty="0" err="1" smtClean="0">
                <a:sym typeface="Wingdings"/>
              </a:rPr>
              <a:t>yo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busqué</a:t>
            </a:r>
            <a:endParaRPr lang="en-US" dirty="0" smtClean="0"/>
          </a:p>
          <a:p>
            <a:r>
              <a:rPr lang="en-US" dirty="0" err="1" smtClean="0"/>
              <a:t>Pagar</a:t>
            </a:r>
            <a:r>
              <a:rPr lang="en-US" dirty="0" smtClean="0"/>
              <a:t>					</a:t>
            </a:r>
            <a:r>
              <a:rPr lang="en-US" dirty="0" err="1" smtClean="0"/>
              <a:t>g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gu</a:t>
            </a:r>
            <a:r>
              <a:rPr lang="en-US" dirty="0" smtClean="0">
                <a:sym typeface="Wingdings"/>
              </a:rPr>
              <a:t>				</a:t>
            </a:r>
            <a:r>
              <a:rPr lang="en-US" dirty="0" err="1" smtClean="0">
                <a:sym typeface="Wingdings"/>
              </a:rPr>
              <a:t>yo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pagué</a:t>
            </a:r>
            <a:endParaRPr lang="en-US" dirty="0">
              <a:sym typeface="Wingdings"/>
            </a:endParaRPr>
          </a:p>
          <a:p>
            <a:r>
              <a:rPr lang="en-US" dirty="0" err="1" smtClean="0"/>
              <a:t>Almorzar</a:t>
            </a:r>
            <a:r>
              <a:rPr lang="en-US" dirty="0" smtClean="0"/>
              <a:t>	      	</a:t>
            </a:r>
            <a:r>
              <a:rPr lang="en-US" dirty="0" err="1" smtClean="0"/>
              <a:t>z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c</a:t>
            </a:r>
            <a:r>
              <a:rPr lang="en-US" dirty="0" smtClean="0">
                <a:sym typeface="Wingdings"/>
              </a:rPr>
              <a:t>				   </a:t>
            </a:r>
            <a:r>
              <a:rPr lang="en-US" dirty="0" err="1" smtClean="0">
                <a:sym typeface="Wingdings"/>
              </a:rPr>
              <a:t>yo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almorcé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En la </a:t>
            </a:r>
            <a:r>
              <a:rPr lang="en-US" dirty="0" err="1" smtClean="0"/>
              <a:t>tienda</a:t>
            </a:r>
            <a:r>
              <a:rPr lang="en-US" dirty="0" smtClean="0"/>
              <a:t>, Laura ______ (</a:t>
            </a:r>
            <a:r>
              <a:rPr lang="en-US" dirty="0" err="1" smtClean="0"/>
              <a:t>ver</a:t>
            </a:r>
            <a:r>
              <a:rPr lang="en-US" dirty="0" smtClean="0"/>
              <a:t>)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camisa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 </a:t>
            </a:r>
            <a:r>
              <a:rPr lang="en-US" dirty="0" err="1" smtClean="0"/>
              <a:t>gustó</a:t>
            </a:r>
            <a:r>
              <a:rPr lang="en-US" dirty="0" smtClean="0"/>
              <a:t> mucho.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_________ (</a:t>
            </a:r>
            <a:r>
              <a:rPr lang="en-US" dirty="0" err="1" smtClean="0"/>
              <a:t>practicar</a:t>
            </a:r>
            <a:r>
              <a:rPr lang="en-US" dirty="0" smtClean="0"/>
              <a:t>) </a:t>
            </a:r>
            <a:r>
              <a:rPr lang="en-US" dirty="0" err="1" smtClean="0"/>
              <a:t>fútbol</a:t>
            </a:r>
            <a:r>
              <a:rPr lang="en-US" dirty="0" smtClean="0"/>
              <a:t> </a:t>
            </a:r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clases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______ (</a:t>
            </a:r>
            <a:r>
              <a:rPr lang="en-US" dirty="0" err="1" smtClean="0"/>
              <a:t>ver</a:t>
            </a:r>
            <a:r>
              <a:rPr lang="en-US" dirty="0" smtClean="0"/>
              <a:t>) la </a:t>
            </a:r>
            <a:r>
              <a:rPr lang="en-US" dirty="0" err="1" smtClean="0"/>
              <a:t>película</a:t>
            </a:r>
            <a:r>
              <a:rPr lang="en-US" dirty="0" smtClean="0"/>
              <a:t> </a:t>
            </a:r>
            <a:r>
              <a:rPr lang="en-US" dirty="0" err="1" smtClean="0"/>
              <a:t>nueva</a:t>
            </a:r>
            <a:r>
              <a:rPr lang="en-US" dirty="0" smtClean="0"/>
              <a:t> </a:t>
            </a:r>
            <a:r>
              <a:rPr lang="en-US" i="1" dirty="0" err="1" smtClean="0"/>
              <a:t>Grita</a:t>
            </a:r>
            <a:r>
              <a:rPr lang="en-US" i="1" dirty="0" smtClean="0"/>
              <a:t> 4</a:t>
            </a:r>
            <a:r>
              <a:rPr lang="en-US" dirty="0" smtClean="0"/>
              <a:t>.</a:t>
            </a:r>
          </a:p>
          <a:p>
            <a:r>
              <a:rPr lang="en-US" dirty="0" smtClean="0"/>
              <a:t>Hoy </a:t>
            </a:r>
            <a:r>
              <a:rPr lang="en-US" dirty="0" err="1" smtClean="0"/>
              <a:t>yo</a:t>
            </a:r>
            <a:r>
              <a:rPr lang="en-US" dirty="0" smtClean="0"/>
              <a:t> _______ (</a:t>
            </a:r>
            <a:r>
              <a:rPr lang="en-US" dirty="0" err="1" smtClean="0"/>
              <a:t>almorzar</a:t>
            </a:r>
            <a:r>
              <a:rPr lang="en-US" dirty="0" smtClean="0"/>
              <a:t>) al </a:t>
            </a:r>
            <a:r>
              <a:rPr lang="en-US" dirty="0" err="1" smtClean="0"/>
              <a:t>mediodía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Esta</a:t>
            </a:r>
            <a:r>
              <a:rPr lang="en-US" dirty="0" smtClean="0"/>
              <a:t> fin de </a:t>
            </a:r>
            <a:r>
              <a:rPr lang="en-US" dirty="0" err="1" smtClean="0"/>
              <a:t>semana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no ________ (</a:t>
            </a:r>
            <a:r>
              <a:rPr lang="en-US" dirty="0" err="1" smtClean="0"/>
              <a:t>jugar</a:t>
            </a:r>
            <a:r>
              <a:rPr lang="en-US" dirty="0" smtClean="0"/>
              <a:t>) video </a:t>
            </a:r>
            <a:r>
              <a:rPr lang="en-US" dirty="0" err="1" smtClean="0"/>
              <a:t>juegos</a:t>
            </a:r>
            <a:r>
              <a:rPr lang="en-US" dirty="0" smtClean="0"/>
              <a:t> con Mateo.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Respuestas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 la </a:t>
            </a:r>
            <a:r>
              <a:rPr lang="en-US" dirty="0" err="1" smtClean="0"/>
              <a:t>tienda</a:t>
            </a:r>
            <a:r>
              <a:rPr lang="en-US" dirty="0" smtClean="0"/>
              <a:t>, Laura </a:t>
            </a:r>
            <a:r>
              <a:rPr lang="en-US" sz="4000" b="1" dirty="0" err="1" smtClean="0">
                <a:solidFill>
                  <a:srgbClr val="000000"/>
                </a:solidFill>
              </a:rPr>
              <a:t>vio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camisa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 </a:t>
            </a:r>
            <a:r>
              <a:rPr lang="en-US" dirty="0" err="1" smtClean="0"/>
              <a:t>gustó</a:t>
            </a:r>
            <a:r>
              <a:rPr lang="en-US" dirty="0" smtClean="0"/>
              <a:t> mucho.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practiqué</a:t>
            </a:r>
            <a:r>
              <a:rPr lang="en-US" dirty="0" smtClean="0"/>
              <a:t> </a:t>
            </a:r>
            <a:r>
              <a:rPr lang="en-US" dirty="0" err="1" smtClean="0"/>
              <a:t>fútbol</a:t>
            </a:r>
            <a:r>
              <a:rPr lang="en-US" dirty="0" smtClean="0"/>
              <a:t> </a:t>
            </a:r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clases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smtClean="0">
                <a:solidFill>
                  <a:srgbClr val="000000"/>
                </a:solidFill>
              </a:rPr>
              <a:t>vi</a:t>
            </a:r>
            <a:r>
              <a:rPr lang="en-US" dirty="0" smtClean="0"/>
              <a:t> la </a:t>
            </a:r>
            <a:r>
              <a:rPr lang="en-US" dirty="0" err="1" smtClean="0"/>
              <a:t>película</a:t>
            </a:r>
            <a:r>
              <a:rPr lang="en-US" dirty="0" smtClean="0"/>
              <a:t> </a:t>
            </a:r>
            <a:r>
              <a:rPr lang="en-US" dirty="0" err="1" smtClean="0"/>
              <a:t>nueva</a:t>
            </a:r>
            <a:r>
              <a:rPr lang="en-US" dirty="0" smtClean="0"/>
              <a:t> </a:t>
            </a:r>
            <a:r>
              <a:rPr lang="en-US" i="1" dirty="0" err="1" smtClean="0"/>
              <a:t>Grita</a:t>
            </a:r>
            <a:r>
              <a:rPr lang="en-US" i="1" dirty="0" smtClean="0"/>
              <a:t> 4</a:t>
            </a:r>
            <a:r>
              <a:rPr lang="en-US" dirty="0" smtClean="0"/>
              <a:t>.</a:t>
            </a:r>
          </a:p>
          <a:p>
            <a:r>
              <a:rPr lang="en-US" dirty="0" smtClean="0"/>
              <a:t>Hoy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almorcé</a:t>
            </a:r>
            <a:r>
              <a:rPr lang="en-US" dirty="0" smtClean="0"/>
              <a:t> al </a:t>
            </a:r>
            <a:r>
              <a:rPr lang="en-US" dirty="0" err="1" smtClean="0"/>
              <a:t>mediodía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Esta</a:t>
            </a:r>
            <a:r>
              <a:rPr lang="en-US" dirty="0" smtClean="0"/>
              <a:t> fin de </a:t>
            </a:r>
            <a:r>
              <a:rPr lang="en-US" dirty="0" err="1" smtClean="0"/>
              <a:t>semana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no </a:t>
            </a:r>
            <a:r>
              <a:rPr lang="en-US" sz="4000" b="1" dirty="0" err="1" smtClean="0">
                <a:solidFill>
                  <a:srgbClr val="000000"/>
                </a:solidFill>
              </a:rPr>
              <a:t>jugué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video </a:t>
            </a:r>
            <a:r>
              <a:rPr lang="en-US" dirty="0" err="1" smtClean="0"/>
              <a:t>juegos</a:t>
            </a:r>
            <a:r>
              <a:rPr lang="en-US" dirty="0" smtClean="0"/>
              <a:t> con Mateo.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</a:t>
            </a:r>
            <a:r>
              <a:rPr lang="en-US" dirty="0" err="1" smtClean="0"/>
              <a:t>usar</a:t>
            </a:r>
            <a:r>
              <a:rPr lang="en-US" dirty="0" smtClean="0"/>
              <a:t> el </a:t>
            </a:r>
            <a:r>
              <a:rPr lang="en-US" dirty="0" err="1" smtClean="0"/>
              <a:t>pretérito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the preterit to talk about events that were completed in the past. 	</a:t>
            </a:r>
          </a:p>
          <a:p>
            <a:r>
              <a:rPr lang="en-US" dirty="0" smtClean="0"/>
              <a:t>There is a definite start and ending of the action	</a:t>
            </a:r>
          </a:p>
          <a:p>
            <a:r>
              <a:rPr lang="en-US" dirty="0" smtClean="0"/>
              <a:t>The narration of events </a:t>
            </a:r>
          </a:p>
          <a:p>
            <a:r>
              <a:rPr lang="en-US" dirty="0" smtClean="0"/>
              <a:t>Q: What did you eat today?  </a:t>
            </a:r>
          </a:p>
          <a:p>
            <a:r>
              <a:rPr lang="en-US" dirty="0" smtClean="0"/>
              <a:t>A: I ate a banana.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892" y="3744850"/>
            <a:ext cx="2553481" cy="243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–</a:t>
            </a:r>
            <a:r>
              <a:rPr lang="en-US" dirty="0" err="1" smtClean="0"/>
              <a:t>ar</a:t>
            </a:r>
            <a:r>
              <a:rPr lang="en-US" dirty="0" smtClean="0"/>
              <a:t> verb endings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354412"/>
          <a:ext cx="8229600" cy="3779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279466">
                <a:tc>
                  <a:txBody>
                    <a:bodyPr/>
                    <a:lstStyle/>
                    <a:p>
                      <a:endParaRPr lang="en-US" sz="28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é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DF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amos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245331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aste</a:t>
                      </a:r>
                      <a:endParaRPr lang="en-US" sz="2800" b="1" dirty="0"/>
                    </a:p>
                  </a:txBody>
                  <a:tcPr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asteis</a:t>
                      </a:r>
                      <a:endParaRPr lang="en-US" sz="2800" b="1" dirty="0"/>
                    </a:p>
                  </a:txBody>
                  <a:tcPr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4654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ó</a:t>
                      </a:r>
                      <a:endParaRPr lang="en-US" sz="2800" b="1" dirty="0"/>
                    </a:p>
                  </a:txBody>
                  <a:tcPr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aron</a:t>
                      </a:r>
                      <a:endParaRPr lang="en-US" sz="2800" b="1" dirty="0"/>
                    </a:p>
                  </a:txBody>
                  <a:tcPr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30019" y="1765809"/>
            <a:ext cx="3086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Hablar</a:t>
            </a:r>
            <a:r>
              <a:rPr lang="en-US" sz="2800" dirty="0" smtClean="0"/>
              <a:t> =         To talk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____________ (</a:t>
            </a:r>
            <a:r>
              <a:rPr lang="en-US" dirty="0" err="1" smtClean="0"/>
              <a:t>hablar</a:t>
            </a:r>
            <a:r>
              <a:rPr lang="en-US" dirty="0" smtClean="0"/>
              <a:t>)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teléfono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noche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 </a:t>
            </a:r>
            <a:r>
              <a:rPr lang="en-US" dirty="0" err="1" smtClean="0"/>
              <a:t>amiga</a:t>
            </a:r>
            <a:r>
              <a:rPr lang="en-US" dirty="0" smtClean="0"/>
              <a:t> _________  (</a:t>
            </a:r>
            <a:r>
              <a:rPr lang="en-US" dirty="0" err="1" smtClean="0"/>
              <a:t>usar</a:t>
            </a:r>
            <a:r>
              <a:rPr lang="en-US" dirty="0" smtClean="0"/>
              <a:t>) mi </a:t>
            </a:r>
            <a:r>
              <a:rPr lang="en-US" dirty="0" err="1" smtClean="0"/>
              <a:t>computadora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 padre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_________ (</a:t>
            </a:r>
            <a:r>
              <a:rPr lang="en-US" dirty="0" err="1" smtClean="0"/>
              <a:t>comprar</a:t>
            </a:r>
            <a:r>
              <a:rPr lang="en-US" dirty="0" smtClean="0"/>
              <a:t>) un </a:t>
            </a:r>
            <a:r>
              <a:rPr lang="en-US" dirty="0" err="1" smtClean="0"/>
              <a:t>regalo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mi </a:t>
            </a:r>
            <a:r>
              <a:rPr lang="en-US" dirty="0" err="1" smtClean="0"/>
              <a:t>madre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Victor </a:t>
            </a:r>
            <a:r>
              <a:rPr lang="en-US" dirty="0" err="1" smtClean="0"/>
              <a:t>y</a:t>
            </a:r>
            <a:r>
              <a:rPr lang="en-US" dirty="0" smtClean="0"/>
              <a:t> Miguel __________ (</a:t>
            </a:r>
            <a:r>
              <a:rPr lang="en-US" dirty="0" err="1" smtClean="0"/>
              <a:t>escuchar</a:t>
            </a:r>
            <a:r>
              <a:rPr lang="en-US" dirty="0" smtClean="0"/>
              <a:t>) los </a:t>
            </a:r>
            <a:r>
              <a:rPr lang="en-US" dirty="0" err="1" smtClean="0"/>
              <a:t>ipods</a:t>
            </a:r>
            <a:r>
              <a:rPr lang="en-US" dirty="0" smtClean="0"/>
              <a:t> </a:t>
            </a:r>
            <a:r>
              <a:rPr lang="en-US" dirty="0" err="1" smtClean="0"/>
              <a:t>después</a:t>
            </a:r>
            <a:r>
              <a:rPr lang="en-US" dirty="0" smtClean="0"/>
              <a:t> de _________ (</a:t>
            </a:r>
            <a:r>
              <a:rPr lang="en-US" dirty="0" err="1" smtClean="0"/>
              <a:t>tomar</a:t>
            </a:r>
            <a:r>
              <a:rPr lang="en-US" dirty="0" smtClean="0"/>
              <a:t>) el </a:t>
            </a:r>
            <a:r>
              <a:rPr lang="en-US" dirty="0" err="1" smtClean="0"/>
              <a:t>examen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Respuestas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hablé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teléfono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noche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 </a:t>
            </a:r>
            <a:r>
              <a:rPr lang="en-US" dirty="0" err="1" smtClean="0"/>
              <a:t>amiga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usó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mi </a:t>
            </a:r>
            <a:r>
              <a:rPr lang="en-US" dirty="0" err="1" smtClean="0"/>
              <a:t>computadora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 padre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compramos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un </a:t>
            </a:r>
            <a:r>
              <a:rPr lang="en-US" dirty="0" err="1" smtClean="0"/>
              <a:t>regalo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mi </a:t>
            </a:r>
            <a:r>
              <a:rPr lang="en-US" dirty="0" err="1" smtClean="0"/>
              <a:t>madre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Victor </a:t>
            </a:r>
            <a:r>
              <a:rPr lang="en-US" dirty="0" err="1" smtClean="0"/>
              <a:t>y</a:t>
            </a:r>
            <a:r>
              <a:rPr lang="en-US" dirty="0" smtClean="0"/>
              <a:t> Miguel </a:t>
            </a:r>
            <a:r>
              <a:rPr lang="en-US" sz="4000" b="1" dirty="0" err="1" smtClean="0">
                <a:solidFill>
                  <a:schemeClr val="bg1"/>
                </a:solidFill>
              </a:rPr>
              <a:t>escucharon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dirty="0" smtClean="0"/>
              <a:t>los </a:t>
            </a:r>
            <a:r>
              <a:rPr lang="en-US" dirty="0" err="1" smtClean="0"/>
              <a:t>ipods</a:t>
            </a:r>
            <a:r>
              <a:rPr lang="en-US" dirty="0" smtClean="0"/>
              <a:t> </a:t>
            </a:r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sz="4000" b="1" dirty="0" err="1" smtClean="0">
                <a:solidFill>
                  <a:srgbClr val="000000"/>
                </a:solidFill>
              </a:rPr>
              <a:t>tomar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el </a:t>
            </a:r>
            <a:r>
              <a:rPr lang="en-US" dirty="0" err="1" smtClean="0"/>
              <a:t>examen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–</a:t>
            </a:r>
            <a:r>
              <a:rPr lang="en-US" dirty="0" err="1" smtClean="0"/>
              <a:t>er/-ir</a:t>
            </a:r>
            <a:r>
              <a:rPr lang="en-US" dirty="0" smtClean="0"/>
              <a:t> endings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US" b="1" dirty="0" smtClean="0"/>
              <a:t>¡</a:t>
            </a:r>
            <a:r>
              <a:rPr lang="en-US" sz="2400" dirty="0" smtClean="0"/>
              <a:t>Buena </a:t>
            </a:r>
            <a:r>
              <a:rPr lang="en-US" sz="2400" dirty="0" err="1" smtClean="0"/>
              <a:t>noticia</a:t>
            </a:r>
            <a:r>
              <a:rPr lang="en-US" sz="2400" dirty="0" smtClean="0"/>
              <a:t>! –</a:t>
            </a:r>
            <a:r>
              <a:rPr lang="en-US" sz="2400" dirty="0" err="1" smtClean="0"/>
              <a:t>er/-ir</a:t>
            </a:r>
            <a:r>
              <a:rPr lang="en-US" sz="2400" dirty="0" smtClean="0"/>
              <a:t> verbs share preterit endings!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60285" y="2230496"/>
          <a:ext cx="6969808" cy="415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6858"/>
                <a:gridCol w="3422950"/>
              </a:tblGrid>
              <a:tr h="1347591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</a:t>
                      </a:r>
                      <a:endParaRPr lang="en-US" sz="28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E7DF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imos</a:t>
                      </a:r>
                      <a:endParaRPr lang="en-US" sz="28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imos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E7DFEB"/>
                    </a:solidFill>
                  </a:tcPr>
                </a:tc>
              </a:tr>
              <a:tr h="145601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   </a:t>
                      </a:r>
                      <a:r>
                        <a:rPr lang="en-US" sz="2800" b="1" dirty="0" err="1" smtClean="0"/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iste</a:t>
                      </a:r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</a:t>
                      </a:r>
                      <a:r>
                        <a:rPr lang="en-US" sz="2800" b="1" dirty="0" err="1" smtClean="0"/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iste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  </a:t>
                      </a:r>
                      <a:r>
                        <a:rPr lang="en-US" sz="2800" b="1" dirty="0" err="1" smtClean="0"/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isteis</a:t>
                      </a:r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</a:t>
                      </a:r>
                      <a:r>
                        <a:rPr lang="en-US" sz="2800" b="1" dirty="0" err="1" smtClean="0"/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isteis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47591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  </a:t>
                      </a:r>
                      <a:r>
                        <a:rPr lang="en-US" sz="2800" b="1" dirty="0" err="1" smtClean="0"/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ió</a:t>
                      </a:r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</a:t>
                      </a:r>
                      <a:r>
                        <a:rPr lang="en-US" sz="2800" b="1" dirty="0" err="1" smtClean="0"/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ió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</a:t>
                      </a:r>
                      <a:r>
                        <a:rPr lang="en-US" sz="2800" b="1" dirty="0" err="1" smtClean="0"/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ieron</a:t>
                      </a:r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</a:t>
                      </a:r>
                      <a:r>
                        <a:rPr lang="en-US" sz="2800" b="1" dirty="0" err="1" smtClean="0"/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ieron</a:t>
                      </a:r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Ojo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ar</a:t>
            </a:r>
            <a:r>
              <a:rPr lang="en-US" dirty="0" smtClean="0"/>
              <a:t> and –</a:t>
            </a:r>
            <a:r>
              <a:rPr lang="en-US" dirty="0" err="1" smtClean="0"/>
              <a:t>er</a:t>
            </a:r>
            <a:r>
              <a:rPr lang="en-US" dirty="0" smtClean="0"/>
              <a:t> verbs that stem change in the present tense do NOT have a stem change in the preterit.</a:t>
            </a:r>
          </a:p>
          <a:p>
            <a:r>
              <a:rPr lang="en-US" dirty="0" smtClean="0"/>
              <a:t>However, -</a:t>
            </a:r>
            <a:r>
              <a:rPr lang="en-US" dirty="0" err="1" smtClean="0"/>
              <a:t>ir</a:t>
            </a:r>
            <a:r>
              <a:rPr lang="en-US" dirty="0" smtClean="0"/>
              <a:t> verbs stem change in the preterit.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ir</a:t>
            </a:r>
            <a:r>
              <a:rPr lang="en-US" dirty="0" smtClean="0"/>
              <a:t> verbs only change in the </a:t>
            </a:r>
            <a:r>
              <a:rPr lang="en-US" dirty="0" err="1" smtClean="0"/>
              <a:t>s.p.o.t</a:t>
            </a:r>
            <a:r>
              <a:rPr lang="en-US" dirty="0" smtClean="0"/>
              <a:t>. and </a:t>
            </a:r>
            <a:r>
              <a:rPr lang="en-US" dirty="0" err="1" smtClean="0"/>
              <a:t>p.p.o.t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r>
              <a:rPr lang="en-US" dirty="0" smtClean="0"/>
              <a:t>, </a:t>
            </a:r>
            <a:r>
              <a:rPr lang="en-US" dirty="0" err="1" smtClean="0"/>
              <a:t>yo</a:t>
            </a:r>
            <a:r>
              <a:rPr lang="en-US" dirty="0" smtClean="0"/>
              <a:t> ________ (comer) </a:t>
            </a:r>
            <a:r>
              <a:rPr lang="en-US" dirty="0" err="1" smtClean="0"/>
              <a:t>yogur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_________ (</a:t>
            </a:r>
            <a:r>
              <a:rPr lang="en-US" dirty="0" err="1" smtClean="0"/>
              <a:t>beber</a:t>
            </a:r>
            <a:r>
              <a:rPr lang="en-US" dirty="0" smtClean="0"/>
              <a:t>) café.</a:t>
            </a:r>
          </a:p>
          <a:p>
            <a:r>
              <a:rPr lang="en-US" dirty="0" smtClean="0"/>
              <a:t>Ayer, </a:t>
            </a:r>
            <a:r>
              <a:rPr lang="en-US" dirty="0" err="1" smtClean="0"/>
              <a:t>mis</a:t>
            </a:r>
            <a:r>
              <a:rPr lang="en-US" dirty="0" smtClean="0"/>
              <a:t> padres me _________ (</a:t>
            </a:r>
            <a:r>
              <a:rPr lang="en-US" dirty="0" err="1" smtClean="0"/>
              <a:t>escribir</a:t>
            </a:r>
            <a:r>
              <a:rPr lang="en-US" dirty="0" smtClean="0"/>
              <a:t>) un </a:t>
            </a:r>
            <a:r>
              <a:rPr lang="en-US" dirty="0" err="1" smtClean="0"/>
              <a:t>correo</a:t>
            </a:r>
            <a:r>
              <a:rPr lang="en-US" dirty="0" smtClean="0"/>
              <a:t> </a:t>
            </a:r>
            <a:r>
              <a:rPr lang="en-US" dirty="0" err="1" smtClean="0"/>
              <a:t>electrónico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Anoche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amigos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_______ (</a:t>
            </a:r>
            <a:r>
              <a:rPr lang="en-US" dirty="0" err="1" smtClean="0"/>
              <a:t>salir</a:t>
            </a:r>
            <a:r>
              <a:rPr lang="en-US" dirty="0" smtClean="0"/>
              <a:t>) </a:t>
            </a:r>
            <a:r>
              <a:rPr lang="en-US" dirty="0" err="1" smtClean="0"/>
              <a:t>para</a:t>
            </a:r>
            <a:r>
              <a:rPr lang="en-US" dirty="0" smtClean="0"/>
              <a:t> la fiesta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ocho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media.</a:t>
            </a:r>
          </a:p>
          <a:p>
            <a:r>
              <a:rPr lang="en-US" dirty="0" smtClean="0"/>
              <a:t>¿ _________ (</a:t>
            </a:r>
            <a:r>
              <a:rPr lang="en-US" dirty="0" err="1" smtClean="0"/>
              <a:t>aprender</a:t>
            </a:r>
            <a:r>
              <a:rPr lang="en-US" dirty="0" smtClean="0"/>
              <a:t>)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del </a:t>
            </a:r>
            <a:r>
              <a:rPr lang="en-US" dirty="0" err="1" smtClean="0"/>
              <a:t>pretérito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Respuestas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r>
              <a:rPr lang="en-US" dirty="0" smtClean="0"/>
              <a:t>,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comí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/>
              <a:t>yogur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bebí</a:t>
            </a:r>
            <a:r>
              <a:rPr lang="en-US" dirty="0" smtClean="0"/>
              <a:t> café.</a:t>
            </a:r>
          </a:p>
          <a:p>
            <a:r>
              <a:rPr lang="en-US" dirty="0" smtClean="0"/>
              <a:t>Ayer, </a:t>
            </a:r>
            <a:r>
              <a:rPr lang="en-US" dirty="0" err="1" smtClean="0"/>
              <a:t>mis</a:t>
            </a:r>
            <a:r>
              <a:rPr lang="en-US" dirty="0" smtClean="0"/>
              <a:t> padres me </a:t>
            </a:r>
            <a:r>
              <a:rPr lang="en-US" sz="4000" b="1" dirty="0" err="1" smtClean="0">
                <a:solidFill>
                  <a:srgbClr val="000000"/>
                </a:solidFill>
              </a:rPr>
              <a:t>escribieron</a:t>
            </a:r>
            <a:r>
              <a:rPr lang="en-US" dirty="0" smtClean="0"/>
              <a:t> un </a:t>
            </a:r>
            <a:r>
              <a:rPr lang="en-US" dirty="0" err="1" smtClean="0"/>
              <a:t>correo</a:t>
            </a:r>
            <a:r>
              <a:rPr lang="en-US" dirty="0" smtClean="0"/>
              <a:t> </a:t>
            </a:r>
            <a:r>
              <a:rPr lang="en-US" dirty="0" err="1" smtClean="0"/>
              <a:t>electrónico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Anoche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amigos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salimos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la fiesta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ocho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media.</a:t>
            </a:r>
          </a:p>
          <a:p>
            <a:r>
              <a:rPr lang="en-US" dirty="0" smtClean="0"/>
              <a:t>¿ </a:t>
            </a:r>
            <a:r>
              <a:rPr lang="en-US" sz="4000" b="1" dirty="0" err="1" smtClean="0">
                <a:solidFill>
                  <a:srgbClr val="000000"/>
                </a:solidFill>
              </a:rPr>
              <a:t>Aprendiste</a:t>
            </a:r>
            <a:r>
              <a:rPr lang="en-US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del </a:t>
            </a:r>
            <a:r>
              <a:rPr lang="en-US" dirty="0" err="1" smtClean="0"/>
              <a:t>pretérito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19663</TotalTime>
  <Words>577</Words>
  <Application>Microsoft Macintosh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El pretérito  </vt:lpstr>
      <vt:lpstr>Para usar el pretérito…</vt:lpstr>
      <vt:lpstr>Regular –ar verb endings</vt:lpstr>
      <vt:lpstr>Práctica… </vt:lpstr>
      <vt:lpstr>Respuestas… </vt:lpstr>
      <vt:lpstr>Regular –er/-ir endings</vt:lpstr>
      <vt:lpstr>¡Ojo!</vt:lpstr>
      <vt:lpstr>Práctica…</vt:lpstr>
      <vt:lpstr>Respuestas…</vt:lpstr>
      <vt:lpstr>Ver</vt:lpstr>
      <vt:lpstr>Una cosa más…</vt:lpstr>
      <vt:lpstr>Práctica… </vt:lpstr>
      <vt:lpstr>Respuestas…</vt:lpstr>
    </vt:vector>
  </TitlesOfParts>
  <Company>WCSD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pretérito  </dc:title>
  <dc:creator>localadmin</dc:creator>
  <cp:lastModifiedBy>WCSD</cp:lastModifiedBy>
  <cp:revision>8</cp:revision>
  <dcterms:created xsi:type="dcterms:W3CDTF">2011-04-19T14:20:43Z</dcterms:created>
  <dcterms:modified xsi:type="dcterms:W3CDTF">2011-04-26T01:55:12Z</dcterms:modified>
</cp:coreProperties>
</file>